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16"/>
  </p:notesMasterIdLst>
  <p:sldIdLst>
    <p:sldId id="269" r:id="rId2"/>
    <p:sldId id="279" r:id="rId3"/>
    <p:sldId id="276" r:id="rId4"/>
    <p:sldId id="273" r:id="rId5"/>
    <p:sldId id="274" r:id="rId6"/>
    <p:sldId id="257" r:id="rId7"/>
    <p:sldId id="258" r:id="rId8"/>
    <p:sldId id="259" r:id="rId9"/>
    <p:sldId id="260" r:id="rId10"/>
    <p:sldId id="272" r:id="rId11"/>
    <p:sldId id="275" r:id="rId12"/>
    <p:sldId id="277" r:id="rId13"/>
    <p:sldId id="280" r:id="rId14"/>
    <p:sldId id="278"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86" autoAdjust="0"/>
    <p:restoredTop sz="94660"/>
  </p:normalViewPr>
  <p:slideViewPr>
    <p:cSldViewPr>
      <p:cViewPr varScale="1">
        <p:scale>
          <a:sx n="74" d="100"/>
          <a:sy n="74" d="100"/>
        </p:scale>
        <p:origin x="-109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C4FD0C-7E97-47AA-A4B1-8E10269BB088}" type="datetimeFigureOut">
              <a:rPr lang="en-US" smtClean="0"/>
              <a:pPr/>
              <a:t>11/8/2010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37A4DB-5614-44D8-BE38-9A97E09F4F7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CF83D4F1-BB96-4E42-B2E5-A78387487032}"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5EF066A-C336-44F1-96D0-0F3E86116EA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D0E511F-6FE2-4856-825C-9A1F9C0B6DB4}"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6281AD35-6D7D-4ECF-8F89-3AB1A5DDDC5F}"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F43E4D5D-2B96-49BB-BB1D-35270008570A}"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5355B059-FAB8-4B9B-936A-C1A6FADA4C0E}"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2B820D67-4EC5-4973-811B-6F66D9969441}"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ED42BC4-7265-4337-AE73-480B24FCEBB7}"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24E05BD-A657-4DBE-961E-12DF18A22E2E}"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CA9B0A3-948F-4025-AE96-4F28EC38DF4C}"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DCDB7B52-434C-4B6F-860D-1A59CF2D37CC}"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17685CE7-D4AC-453A-B5AC-9E15E9059429}"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beinecke.library.yale.edu/dl_crosscollex/brbldl/oneITEM.asp?pid=2007850&amp;iid=1041026&amp;srchtype=CNO" TargetMode="External"/><Relationship Id="rId3" Type="http://schemas.openxmlformats.org/officeDocument/2006/relationships/hyperlink" Target="http://digital.library.cornell.edu/cgi/t/text/pageviewer-idx?c=amis;cc=amis;rgn=full%20text;idno=amis0037-4;didno=amis0037-4;view=image;seq=00118;node=amis0037-4:1" TargetMode="External"/><Relationship Id="rId7" Type="http://schemas.openxmlformats.org/officeDocument/2006/relationships/hyperlink" Target="http://photoswest.org/cgi-bin/imager?10032087+X-32087" TargetMode="External"/><Relationship Id="rId2" Type="http://schemas.openxmlformats.org/officeDocument/2006/relationships/hyperlink" Target="http://digital.library.cornell.edu/cgi/t/text/pageviewer-idx?c=newe;cc=newe;rgn=full%20text;idno=newe0018-2;didno=newe0018-2;view=image;seq=00234;node=newe0018-2:1" TargetMode="External"/><Relationship Id="rId1" Type="http://schemas.openxmlformats.org/officeDocument/2006/relationships/slideLayout" Target="../slideLayouts/slideLayout2.xml"/><Relationship Id="rId6" Type="http://schemas.openxmlformats.org/officeDocument/2006/relationships/hyperlink" Target="http://photoswest.org/cgi-bin/imager?10032085+X-32085" TargetMode="External"/><Relationship Id="rId5" Type="http://schemas.openxmlformats.org/officeDocument/2006/relationships/hyperlink" Target="http://photoswest.org/cgi-bin/imager?10032086+X-32086" TargetMode="External"/><Relationship Id="rId10" Type="http://schemas.openxmlformats.org/officeDocument/2006/relationships/image" Target="../media/image6.wmf"/><Relationship Id="rId4" Type="http://schemas.openxmlformats.org/officeDocument/2006/relationships/hyperlink" Target="http://brbl-images.library.yale.edu/PATREQIMGX01/size4/D1344/1112093.jpg" TargetMode="External"/><Relationship Id="rId9" Type="http://schemas.openxmlformats.org/officeDocument/2006/relationships/slide" Target="slide6.xml"/></Relationships>
</file>

<file path=ppt/slides/_rels/slide11.xml.rels><?xml version="1.0" encoding="UTF-8" standalone="yes"?>
<Relationships xmlns="http://schemas.openxmlformats.org/package/2006/relationships"><Relationship Id="rId8" Type="http://schemas.openxmlformats.org/officeDocument/2006/relationships/hyperlink" Target="http://www.npr.org/templates/story/story.php?storyId=16516865" TargetMode="External"/><Relationship Id="rId3" Type="http://schemas.openxmlformats.org/officeDocument/2006/relationships/hyperlink" Target="http://memory.loc.gov/cgi-bin/ampage?collId=sm1870&amp;fileName=sm/sm1883/24100/24157/mussm24157.db&amp;recNum=0&amp;itemLink=S?ammem/mussm:@FILREQ(@OR(@field(TITLE+@od1(The+Indian+mother's+lullaby++))+@field(ALTTITLE+@od1(The+Indian+mother's+lullaby++)))+@FIELD(COLLID+sm1870))&amp;linkText=0" TargetMode="External"/><Relationship Id="rId7" Type="http://schemas.openxmlformats.org/officeDocument/2006/relationships/hyperlink" Target="http://www.npr.org/player/v2/mediaPlayer.html?action=1&amp;t=1&amp;islist=false&amp;id=17645287&amp;m=90394681" TargetMode="External"/><Relationship Id="rId2" Type="http://schemas.openxmlformats.org/officeDocument/2006/relationships/hyperlink" Target="http://scriptorium.lib.duke.edu/sheetmusic/b/b06/b0695/" TargetMode="External"/><Relationship Id="rId1" Type="http://schemas.openxmlformats.org/officeDocument/2006/relationships/slideLayout" Target="../slideLayouts/slideLayout2.xml"/><Relationship Id="rId6" Type="http://schemas.openxmlformats.org/officeDocument/2006/relationships/hyperlink" Target="http://www.open-video.org/details.php?videoid=4663" TargetMode="External"/><Relationship Id="rId5" Type="http://schemas.openxmlformats.org/officeDocument/2006/relationships/hyperlink" Target="http://www.open-video.org/details.php?videoid=4664" TargetMode="External"/><Relationship Id="rId10" Type="http://schemas.openxmlformats.org/officeDocument/2006/relationships/image" Target="../media/image6.wmf"/><Relationship Id="rId4" Type="http://schemas.openxmlformats.org/officeDocument/2006/relationships/hyperlink" Target="http://indiespiritfilmfestival.bside.com/2009/films/ourspiritsdontspeakenglishindianboardingschool_indiespiritfilmfestival2009;jsessionid=F9A98940900BFC5FEC7F103F48E12426" TargetMode="External"/><Relationship Id="rId9" Type="http://schemas.openxmlformats.org/officeDocument/2006/relationships/slide" Target="slide6.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www.readwritethink.org/files/resources/interactives/venn/venn.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7" Type="http://schemas.openxmlformats.org/officeDocument/2006/relationships/slide" Target="slide11.xml"/><Relationship Id="rId2" Type="http://schemas.openxmlformats.org/officeDocument/2006/relationships/slide" Target="slide7.xml"/><Relationship Id="rId1" Type="http://schemas.openxmlformats.org/officeDocument/2006/relationships/slideLayout" Target="../slideLayouts/slideLayout1.xml"/><Relationship Id="rId6" Type="http://schemas.openxmlformats.org/officeDocument/2006/relationships/slide" Target="slide12.xml"/><Relationship Id="rId5" Type="http://schemas.openxmlformats.org/officeDocument/2006/relationships/slide" Target="slide8.xml"/><Relationship Id="rId4" Type="http://schemas.openxmlformats.org/officeDocument/2006/relationships/slide" Target="slide10.xml"/></Relationships>
</file>

<file path=ppt/slides/_rels/slide7.xml.rels><?xml version="1.0" encoding="UTF-8" standalone="yes"?>
<Relationships xmlns="http://schemas.openxmlformats.org/package/2006/relationships"><Relationship Id="rId3" Type="http://schemas.openxmlformats.org/officeDocument/2006/relationships/hyperlink" Target="http://www.tpsnva.org/tps/step1/workshop/2/m_a/psi/multimedia/seac_novice.pdf" TargetMode="External"/><Relationship Id="rId7" Type="http://schemas.openxmlformats.org/officeDocument/2006/relationships/image" Target="../media/image6.wmf"/><Relationship Id="rId2" Type="http://schemas.openxmlformats.org/officeDocument/2006/relationships/hyperlink" Target="http://bb.plsweb.com/OR_Nav/worksheets/photo_analysis_worksheet.pdf"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hyperlink" Target="http://bb.plsweb.com/OR_Nav/worksheets/motion_picture_analysis_worksheet.pdf" TargetMode="External"/><Relationship Id="rId4" Type="http://schemas.openxmlformats.org/officeDocument/2006/relationships/hyperlink" Target="http://bb.plsweb.com/OR_Nav/worksheets/written_document_analysis_worksheet.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228600" y="3200400"/>
            <a:ext cx="8382000" cy="1752600"/>
          </a:xfrm>
        </p:spPr>
        <p:txBody>
          <a:bodyPr>
            <a:normAutofit/>
          </a:bodyPr>
          <a:lstStyle/>
          <a:p>
            <a:pPr eaLnBrk="1" hangingPunct="1">
              <a:defRPr/>
            </a:pPr>
            <a:r>
              <a:rPr lang="en-US" dirty="0" smtClean="0">
                <a:solidFill>
                  <a:schemeClr val="tx1"/>
                </a:solidFill>
                <a:effectLst>
                  <a:outerShdw blurRad="38100" dist="38100" dir="2700000" algn="tl">
                    <a:srgbClr val="C0C0C0"/>
                  </a:outerShdw>
                </a:effectLst>
              </a:rPr>
              <a:t>Web Quest: Carlisle Indian Industrial School</a:t>
            </a:r>
            <a:endParaRPr lang="en-US" dirty="0" smtClean="0"/>
          </a:p>
        </p:txBody>
      </p:sp>
      <p:sp>
        <p:nvSpPr>
          <p:cNvPr id="4099" name="Rectangle 3"/>
          <p:cNvSpPr>
            <a:spLocks noGrp="1" noChangeArrowheads="1"/>
          </p:cNvSpPr>
          <p:nvPr>
            <p:ph type="subTitle" idx="1"/>
          </p:nvPr>
        </p:nvSpPr>
        <p:spPr>
          <a:xfrm>
            <a:off x="1371600" y="5410200"/>
            <a:ext cx="7553325" cy="936625"/>
          </a:xfrm>
        </p:spPr>
        <p:txBody>
          <a:bodyPr>
            <a:normAutofit fontScale="92500"/>
          </a:bodyPr>
          <a:lstStyle/>
          <a:p>
            <a:pPr eaLnBrk="1" hangingPunct="1"/>
            <a:r>
              <a:rPr lang="en-US" sz="2400" dirty="0" smtClean="0"/>
              <a:t>A problem-based approach at investigating the Carlisle Indian School &amp; the “Americanization” of Native Americans </a:t>
            </a:r>
          </a:p>
        </p:txBody>
      </p:sp>
      <p:sp>
        <p:nvSpPr>
          <p:cNvPr id="4" name="TextBox 3"/>
          <p:cNvSpPr txBox="1"/>
          <p:nvPr/>
        </p:nvSpPr>
        <p:spPr>
          <a:xfrm flipH="1">
            <a:off x="1632531" y="6516710"/>
            <a:ext cx="6146308" cy="369332"/>
          </a:xfrm>
          <a:prstGeom prst="rect">
            <a:avLst/>
          </a:prstGeom>
          <a:noFill/>
        </p:spPr>
        <p:txBody>
          <a:bodyPr wrap="square" rtlCol="0">
            <a:spAutoFit/>
          </a:bodyPr>
          <a:lstStyle/>
          <a:p>
            <a:r>
              <a:rPr lang="en-US" dirty="0" smtClean="0"/>
              <a:t>Be sure to view as a slide show so the links work.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 sources </a:t>
            </a:r>
            <a:endParaRPr lang="en-US" dirty="0"/>
          </a:p>
        </p:txBody>
      </p:sp>
      <p:sp>
        <p:nvSpPr>
          <p:cNvPr id="3" name="Content Placeholder 2"/>
          <p:cNvSpPr>
            <a:spLocks noGrp="1"/>
          </p:cNvSpPr>
          <p:nvPr>
            <p:ph idx="1"/>
          </p:nvPr>
        </p:nvSpPr>
        <p:spPr/>
        <p:txBody>
          <a:bodyPr>
            <a:normAutofit fontScale="92500"/>
          </a:bodyPr>
          <a:lstStyle/>
          <a:p>
            <a:r>
              <a:rPr lang="en-US" dirty="0" smtClean="0"/>
              <a:t>Written Resources </a:t>
            </a:r>
          </a:p>
          <a:p>
            <a:pPr lvl="1"/>
            <a:r>
              <a:rPr lang="en-US" dirty="0" smtClean="0">
                <a:hlinkClick r:id="rId2"/>
              </a:rPr>
              <a:t>New England Magazine </a:t>
            </a:r>
            <a:endParaRPr lang="en-US" dirty="0" smtClean="0"/>
          </a:p>
          <a:p>
            <a:pPr lvl="1"/>
            <a:r>
              <a:rPr lang="en-US" dirty="0" smtClean="0">
                <a:hlinkClick r:id="rId3"/>
              </a:rPr>
              <a:t>Work at Carlisle by Richard Henry Pratt </a:t>
            </a:r>
            <a:endParaRPr lang="en-US" dirty="0" smtClean="0"/>
          </a:p>
          <a:p>
            <a:pPr lvl="1"/>
            <a:r>
              <a:rPr lang="en-US" dirty="0" smtClean="0">
                <a:hlinkClick r:id="rId4"/>
              </a:rPr>
              <a:t>The Red Arrow </a:t>
            </a:r>
            <a:endParaRPr lang="en-US" dirty="0" smtClean="0"/>
          </a:p>
          <a:p>
            <a:r>
              <a:rPr lang="en-US" dirty="0" smtClean="0"/>
              <a:t>Images and Photos </a:t>
            </a:r>
          </a:p>
          <a:p>
            <a:pPr lvl="1"/>
            <a:r>
              <a:rPr lang="en-US" dirty="0" smtClean="0">
                <a:hlinkClick r:id="rId5"/>
              </a:rPr>
              <a:t>Three Native Americans at the Carlisle Indian School</a:t>
            </a:r>
            <a:endParaRPr lang="en-US" dirty="0" smtClean="0"/>
          </a:p>
          <a:p>
            <a:pPr lvl="1"/>
            <a:r>
              <a:rPr lang="en-US" dirty="0" smtClean="0">
                <a:hlinkClick r:id="rId6"/>
              </a:rPr>
              <a:t>Three Young Men at the Carlisle Indian School </a:t>
            </a:r>
            <a:endParaRPr lang="en-US" dirty="0" smtClean="0"/>
          </a:p>
          <a:p>
            <a:pPr lvl="1"/>
            <a:r>
              <a:rPr lang="en-US" dirty="0" smtClean="0">
                <a:hlinkClick r:id="rId7"/>
              </a:rPr>
              <a:t>1894 Graduating Class from Carlisle </a:t>
            </a:r>
            <a:endParaRPr lang="en-US" dirty="0" smtClean="0"/>
          </a:p>
          <a:p>
            <a:pPr lvl="1"/>
            <a:r>
              <a:rPr lang="en-US" dirty="0" smtClean="0">
                <a:hlinkClick r:id="rId8"/>
              </a:rPr>
              <a:t>Pratt and the Indian Children</a:t>
            </a:r>
            <a:endParaRPr lang="en-US" dirty="0"/>
          </a:p>
        </p:txBody>
      </p:sp>
      <p:pic>
        <p:nvPicPr>
          <p:cNvPr id="4" name="Picture 5" descr="j0185604">
            <a:hlinkClick r:id="rId9" action="ppaction://hlinksldjump"/>
          </p:cNvPr>
          <p:cNvPicPr>
            <a:picLocks noChangeAspect="1" noChangeArrowheads="1"/>
          </p:cNvPicPr>
          <p:nvPr/>
        </p:nvPicPr>
        <p:blipFill>
          <a:blip r:embed="rId10" cstate="print"/>
          <a:srcRect/>
          <a:stretch>
            <a:fillRect/>
          </a:stretch>
        </p:blipFill>
        <p:spPr bwMode="auto">
          <a:xfrm>
            <a:off x="7391400" y="5715000"/>
            <a:ext cx="922338" cy="923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Audio and Video Sources </a:t>
            </a:r>
            <a:endParaRPr lang="en-US"/>
          </a:p>
        </p:txBody>
      </p:sp>
      <p:sp>
        <p:nvSpPr>
          <p:cNvPr id="3" name="Content Placeholder 2"/>
          <p:cNvSpPr>
            <a:spLocks noGrp="1"/>
          </p:cNvSpPr>
          <p:nvPr>
            <p:ph idx="1"/>
          </p:nvPr>
        </p:nvSpPr>
        <p:spPr/>
        <p:txBody>
          <a:bodyPr>
            <a:normAutofit fontScale="92500" lnSpcReduction="20000"/>
          </a:bodyPr>
          <a:lstStyle/>
          <a:p>
            <a:r>
              <a:rPr lang="en-US" dirty="0" smtClean="0"/>
              <a:t>Audio Sources </a:t>
            </a:r>
          </a:p>
          <a:p>
            <a:pPr lvl="1"/>
            <a:r>
              <a:rPr lang="en-US" dirty="0" smtClean="0">
                <a:hlinkClick r:id="rId2"/>
              </a:rPr>
              <a:t>Mineola</a:t>
            </a:r>
            <a:endParaRPr lang="en-US" dirty="0" smtClean="0"/>
          </a:p>
          <a:p>
            <a:pPr lvl="1"/>
            <a:r>
              <a:rPr lang="en-US" dirty="0" smtClean="0">
                <a:hlinkClick r:id="rId3"/>
              </a:rPr>
              <a:t>The Indian Mother’s Lullaby</a:t>
            </a:r>
            <a:endParaRPr lang="en-US" dirty="0" smtClean="0"/>
          </a:p>
          <a:p>
            <a:r>
              <a:rPr lang="en-US" dirty="0" smtClean="0"/>
              <a:t>Video Sources</a:t>
            </a:r>
          </a:p>
          <a:p>
            <a:pPr lvl="1"/>
            <a:r>
              <a:rPr lang="en-US" dirty="0" smtClean="0">
                <a:hlinkClick r:id="rId4"/>
              </a:rPr>
              <a:t>Our Spirits Don’t Speak English </a:t>
            </a:r>
            <a:endParaRPr lang="en-US" dirty="0" smtClean="0"/>
          </a:p>
          <a:p>
            <a:pPr lvl="1"/>
            <a:r>
              <a:rPr lang="en-US" dirty="0" smtClean="0">
                <a:hlinkClick r:id="rId5"/>
              </a:rPr>
              <a:t>Indian Day School </a:t>
            </a:r>
            <a:endParaRPr lang="en-US" dirty="0" smtClean="0"/>
          </a:p>
          <a:p>
            <a:pPr lvl="1"/>
            <a:r>
              <a:rPr lang="en-US" dirty="0" smtClean="0">
                <a:hlinkClick r:id="rId6"/>
              </a:rPr>
              <a:t>Hyde Park School Room </a:t>
            </a:r>
            <a:endParaRPr lang="en-US" dirty="0" smtClean="0"/>
          </a:p>
          <a:p>
            <a:r>
              <a:rPr lang="en-US" dirty="0" smtClean="0"/>
              <a:t>For additional information listen to these radio programs about Indian Schools in the US</a:t>
            </a:r>
          </a:p>
          <a:p>
            <a:pPr lvl="1"/>
            <a:r>
              <a:rPr lang="en-US" dirty="0" smtClean="0">
                <a:hlinkClick r:id="rId7"/>
              </a:rPr>
              <a:t>American Indian Schools</a:t>
            </a:r>
            <a:r>
              <a:rPr lang="en-US" dirty="0" smtClean="0"/>
              <a:t> </a:t>
            </a:r>
          </a:p>
          <a:p>
            <a:pPr lvl="1"/>
            <a:r>
              <a:rPr lang="en-US" dirty="0" smtClean="0">
                <a:hlinkClick r:id="rId8"/>
              </a:rPr>
              <a:t>American Indian Boarding Schools Haunt Many</a:t>
            </a:r>
            <a:endParaRPr lang="en-US" dirty="0" smtClean="0"/>
          </a:p>
          <a:p>
            <a:pPr lvl="1"/>
            <a:endParaRPr lang="en-US" dirty="0"/>
          </a:p>
        </p:txBody>
      </p:sp>
      <p:pic>
        <p:nvPicPr>
          <p:cNvPr id="4" name="Picture 5" descr="j0185604">
            <a:hlinkClick r:id="rId9" action="ppaction://hlinksldjump"/>
          </p:cNvPr>
          <p:cNvPicPr>
            <a:picLocks noChangeAspect="1" noChangeArrowheads="1"/>
          </p:cNvPicPr>
          <p:nvPr/>
        </p:nvPicPr>
        <p:blipFill>
          <a:blip r:embed="rId10" cstate="print"/>
          <a:srcRect/>
          <a:stretch>
            <a:fillRect/>
          </a:stretch>
        </p:blipFill>
        <p:spPr bwMode="auto">
          <a:xfrm>
            <a:off x="8001000" y="5791200"/>
            <a:ext cx="922338" cy="923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a:t>
            </a:r>
            <a:endParaRPr lang="en-US" dirty="0"/>
          </a:p>
        </p:txBody>
      </p:sp>
      <p:sp>
        <p:nvSpPr>
          <p:cNvPr id="3" name="Content Placeholder 2"/>
          <p:cNvSpPr>
            <a:spLocks noGrp="1"/>
          </p:cNvSpPr>
          <p:nvPr>
            <p:ph idx="1"/>
          </p:nvPr>
        </p:nvSpPr>
        <p:spPr/>
        <p:txBody>
          <a:bodyPr>
            <a:normAutofit fontScale="62500" lnSpcReduction="20000"/>
          </a:bodyPr>
          <a:lstStyle/>
          <a:p>
            <a:pPr marL="514350" indent="-514350">
              <a:buAutoNum type="arabicPeriod"/>
            </a:pPr>
            <a:r>
              <a:rPr lang="en-US" dirty="0" smtClean="0"/>
              <a:t>Choose Groups </a:t>
            </a:r>
          </a:p>
          <a:p>
            <a:pPr marL="514350" indent="-514350">
              <a:buAutoNum type="arabicPeriod"/>
            </a:pPr>
            <a:r>
              <a:rPr lang="en-US" dirty="0" smtClean="0"/>
              <a:t>Develop your research plan </a:t>
            </a:r>
          </a:p>
          <a:p>
            <a:pPr marL="514350" indent="-514350">
              <a:buAutoNum type="arabicPeriod"/>
            </a:pPr>
            <a:r>
              <a:rPr lang="en-US" dirty="0" smtClean="0"/>
              <a:t>Conduct your research plan </a:t>
            </a:r>
          </a:p>
          <a:p>
            <a:pPr marL="514350" indent="-514350">
              <a:buAutoNum type="arabicPeriod"/>
            </a:pPr>
            <a:r>
              <a:rPr lang="en-US" dirty="0" smtClean="0"/>
              <a:t>Evaluate your research and re-plan </a:t>
            </a:r>
          </a:p>
          <a:p>
            <a:pPr marL="514350" indent="-514350">
              <a:buAutoNum type="arabicPeriod"/>
            </a:pPr>
            <a:r>
              <a:rPr lang="en-US" dirty="0" smtClean="0"/>
              <a:t>Complete your primary source research and any additional secondary source research </a:t>
            </a:r>
          </a:p>
          <a:p>
            <a:pPr marL="514350" indent="-514350">
              <a:buAutoNum type="arabicPeriod"/>
            </a:pPr>
            <a:r>
              <a:rPr lang="en-US" dirty="0" smtClean="0"/>
              <a:t>Create Digital Story</a:t>
            </a:r>
          </a:p>
          <a:p>
            <a:pPr marL="514350" indent="-514350">
              <a:buAutoNum type="arabicPeriod"/>
            </a:pPr>
            <a:r>
              <a:rPr lang="en-US" dirty="0" smtClean="0"/>
              <a:t>Project Evaluation Journal on Moodle </a:t>
            </a:r>
          </a:p>
          <a:p>
            <a:pPr marL="914400" lvl="1" indent="-514350"/>
            <a:r>
              <a:rPr lang="en-US" dirty="0" smtClean="0"/>
              <a:t>Upon completing this assignment, what do you think you did particularly well and what things could have used some work? </a:t>
            </a:r>
          </a:p>
          <a:p>
            <a:pPr marL="914400" lvl="1" indent="-514350"/>
            <a:r>
              <a:rPr lang="en-US" dirty="0" smtClean="0"/>
              <a:t>What grade do you believe you deserve on this assignment and why?</a:t>
            </a:r>
          </a:p>
          <a:p>
            <a:pPr marL="914400" lvl="1" indent="-514350"/>
            <a:r>
              <a:rPr lang="en-US" dirty="0" smtClean="0"/>
              <a:t>Which of the following themes can be applied to this situation: </a:t>
            </a:r>
          </a:p>
          <a:p>
            <a:pPr marL="1314450" lvl="2" indent="-514350"/>
            <a:r>
              <a:rPr lang="en-US" dirty="0" smtClean="0"/>
              <a:t>Continuity and change </a:t>
            </a:r>
          </a:p>
          <a:p>
            <a:pPr marL="1314450" lvl="2" indent="-514350"/>
            <a:r>
              <a:rPr lang="en-US" dirty="0" smtClean="0"/>
              <a:t>Conflict and Compromise </a:t>
            </a:r>
          </a:p>
          <a:p>
            <a:pPr marL="1314450" lvl="2" indent="-514350"/>
            <a:r>
              <a:rPr lang="en-US" dirty="0" smtClean="0"/>
              <a:t>Explain how you could apply this theme to the Carlisle Indian School. </a:t>
            </a:r>
            <a:endParaRPr lang="en-US" dirty="0"/>
          </a:p>
        </p:txBody>
      </p:sp>
      <p:pic>
        <p:nvPicPr>
          <p:cNvPr id="4" name="Picture 5" descr="j0185604">
            <a:hlinkClick r:id="rId2" action="ppaction://hlinksldjump"/>
          </p:cNvPr>
          <p:cNvPicPr>
            <a:picLocks noChangeAspect="1" noChangeArrowheads="1"/>
          </p:cNvPicPr>
          <p:nvPr/>
        </p:nvPicPr>
        <p:blipFill>
          <a:blip r:embed="rId3" cstate="print"/>
          <a:srcRect/>
          <a:stretch>
            <a:fillRect/>
          </a:stretch>
        </p:blipFill>
        <p:spPr bwMode="auto">
          <a:xfrm>
            <a:off x="7391400" y="5715000"/>
            <a:ext cx="922338" cy="923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t>
            </a:r>
            <a:endParaRPr lang="en-US" dirty="0"/>
          </a:p>
        </p:txBody>
      </p:sp>
      <p:sp>
        <p:nvSpPr>
          <p:cNvPr id="3" name="Content Placeholder 2"/>
          <p:cNvSpPr>
            <a:spLocks noGrp="1"/>
          </p:cNvSpPr>
          <p:nvPr>
            <p:ph idx="1"/>
          </p:nvPr>
        </p:nvSpPr>
        <p:spPr/>
        <p:txBody>
          <a:bodyPr>
            <a:normAutofit fontScale="92500"/>
          </a:bodyPr>
          <a:lstStyle/>
          <a:p>
            <a:r>
              <a:rPr lang="en-US" dirty="0" smtClean="0"/>
              <a:t>Now that you’ve come to an end of your research and project you should have come to a few generalization and conclusions on your own. </a:t>
            </a:r>
          </a:p>
          <a:p>
            <a:r>
              <a:rPr lang="en-US" dirty="0" smtClean="0"/>
              <a:t>The goal of the school was simply to assimilate Native Americans into the American culture.</a:t>
            </a:r>
          </a:p>
          <a:p>
            <a:pPr lvl="1"/>
            <a:r>
              <a:rPr lang="en-US" dirty="0" smtClean="0"/>
              <a:t>Do you believe Pratt and his employees at Carlisle were justified in their actions? </a:t>
            </a:r>
          </a:p>
          <a:p>
            <a:pPr lvl="1"/>
            <a:r>
              <a:rPr lang="en-US" dirty="0" smtClean="0"/>
              <a:t>What do you believe was the greatest impact of the Indian School movement on American culture?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a:t>
            </a:r>
            <a:endParaRPr lang="en-US" dirty="0"/>
          </a:p>
        </p:txBody>
      </p:sp>
      <p:sp>
        <p:nvSpPr>
          <p:cNvPr id="3" name="Content Placeholder 2"/>
          <p:cNvSpPr>
            <a:spLocks noGrp="1"/>
          </p:cNvSpPr>
          <p:nvPr>
            <p:ph idx="1"/>
          </p:nvPr>
        </p:nvSpPr>
        <p:spPr/>
        <p:txBody>
          <a:bodyPr>
            <a:normAutofit lnSpcReduction="10000"/>
          </a:bodyPr>
          <a:lstStyle/>
          <a:p>
            <a:r>
              <a:rPr lang="en-US" dirty="0" smtClean="0"/>
              <a:t>Print Sources </a:t>
            </a:r>
          </a:p>
          <a:p>
            <a:pPr lvl="1"/>
            <a:r>
              <a:rPr lang="en-US" dirty="0" smtClean="0"/>
              <a:t>Library of Congress </a:t>
            </a:r>
          </a:p>
          <a:p>
            <a:pPr lvl="1"/>
            <a:r>
              <a:rPr lang="en-US" dirty="0" smtClean="0"/>
              <a:t>Duke University Digital Collections </a:t>
            </a:r>
          </a:p>
          <a:p>
            <a:pPr lvl="1"/>
            <a:r>
              <a:rPr lang="en-US" dirty="0" smtClean="0"/>
              <a:t>Yale University Digital Collections </a:t>
            </a:r>
          </a:p>
          <a:p>
            <a:pPr lvl="1"/>
            <a:r>
              <a:rPr lang="en-US" dirty="0" err="1" smtClean="0"/>
              <a:t>Photowest</a:t>
            </a:r>
            <a:r>
              <a:rPr lang="en-US" dirty="0" smtClean="0"/>
              <a:t> </a:t>
            </a:r>
          </a:p>
          <a:p>
            <a:r>
              <a:rPr lang="en-US" dirty="0" smtClean="0"/>
              <a:t>Audio/Video Sources </a:t>
            </a:r>
          </a:p>
          <a:p>
            <a:pPr lvl="1"/>
            <a:r>
              <a:rPr lang="en-US" dirty="0" smtClean="0"/>
              <a:t>NPR </a:t>
            </a:r>
          </a:p>
          <a:p>
            <a:pPr lvl="1"/>
            <a:r>
              <a:rPr lang="en-US" dirty="0" smtClean="0"/>
              <a:t>The Open Video Project </a:t>
            </a:r>
          </a:p>
          <a:p>
            <a:pPr lvl="1"/>
            <a:r>
              <a:rPr lang="en-US" dirty="0" smtClean="0"/>
              <a:t>Indie Spirit Films Festival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Scene </a:t>
            </a:r>
            <a:endParaRPr lang="en-US" dirty="0"/>
          </a:p>
        </p:txBody>
      </p:sp>
      <p:sp>
        <p:nvSpPr>
          <p:cNvPr id="4" name="Content Placeholder 3"/>
          <p:cNvSpPr>
            <a:spLocks noGrp="1"/>
          </p:cNvSpPr>
          <p:nvPr>
            <p:ph sz="half" idx="1"/>
          </p:nvPr>
        </p:nvSpPr>
        <p:spPr/>
        <p:txBody>
          <a:bodyPr>
            <a:normAutofit fontScale="70000" lnSpcReduction="20000"/>
          </a:bodyPr>
          <a:lstStyle/>
          <a:p>
            <a:r>
              <a:rPr lang="en-US" dirty="0" smtClean="0"/>
              <a:t>We have been discussing the “Clash of Cultures” between white settlers and Native Americans in the post-Civil War West for the past few weeks. </a:t>
            </a:r>
          </a:p>
          <a:p>
            <a:r>
              <a:rPr lang="en-US" dirty="0" smtClean="0"/>
              <a:t>Major questions arose as to how to deal with the “Indian question” as settlers moved west. </a:t>
            </a:r>
          </a:p>
          <a:p>
            <a:r>
              <a:rPr lang="en-US" dirty="0" smtClean="0"/>
              <a:t>One man, Richard Henry Pratt, developed the idea of “civilizing” the Native American children in schools such as the one he ran in Carlisle, PA. He called it “killing the Indian, saving the man.” </a:t>
            </a:r>
          </a:p>
          <a:p>
            <a:r>
              <a:rPr lang="en-US" dirty="0" smtClean="0"/>
              <a:t>Your job will be to analyze and evaluate this school movement. </a:t>
            </a:r>
            <a:endParaRPr lang="en-US" dirty="0"/>
          </a:p>
        </p:txBody>
      </p:sp>
      <p:pic>
        <p:nvPicPr>
          <p:cNvPr id="6" name="Content Placeholder 5" descr="1041026.jpg"/>
          <p:cNvPicPr>
            <a:picLocks noGrp="1" noChangeAspect="1"/>
          </p:cNvPicPr>
          <p:nvPr>
            <p:ph sz="half" idx="2"/>
          </p:nvPr>
        </p:nvPicPr>
        <p:blipFill>
          <a:blip r:embed="rId2" cstate="print"/>
          <a:stretch>
            <a:fillRect/>
          </a:stretch>
        </p:blipFill>
        <p:spPr>
          <a:xfrm>
            <a:off x="4419600" y="1828800"/>
            <a:ext cx="4501661" cy="3429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you Begin…</a:t>
            </a:r>
            <a:endParaRPr lang="en-US" dirty="0"/>
          </a:p>
        </p:txBody>
      </p:sp>
      <p:sp>
        <p:nvSpPr>
          <p:cNvPr id="3" name="Content Placeholder 2"/>
          <p:cNvSpPr>
            <a:spLocks noGrp="1"/>
          </p:cNvSpPr>
          <p:nvPr>
            <p:ph idx="1"/>
          </p:nvPr>
        </p:nvSpPr>
        <p:spPr/>
        <p:txBody>
          <a:bodyPr/>
          <a:lstStyle/>
          <a:p>
            <a:r>
              <a:rPr lang="en-US" dirty="0" smtClean="0"/>
              <a:t>Think about what we already know…</a:t>
            </a:r>
          </a:p>
          <a:p>
            <a:r>
              <a:rPr lang="en-US" dirty="0" smtClean="0"/>
              <a:t>Complete a </a:t>
            </a:r>
            <a:r>
              <a:rPr lang="en-US" dirty="0" smtClean="0">
                <a:hlinkClick r:id="rId2"/>
              </a:rPr>
              <a:t>Venn Diagram </a:t>
            </a:r>
            <a:r>
              <a:rPr lang="en-US" dirty="0" smtClean="0"/>
              <a:t>using the maps on the next two pages. </a:t>
            </a:r>
          </a:p>
          <a:p>
            <a:r>
              <a:rPr lang="en-US" dirty="0" smtClean="0"/>
              <a:t>Complete the Moodle Journal entitled “The Clash of Cultures”. In this journal you will explain the interaction between Native American tribes and white settlers. You must cite the maps as evidence.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#1: </a:t>
            </a:r>
            <a:endParaRPr lang="en-US" dirty="0"/>
          </a:p>
        </p:txBody>
      </p:sp>
      <p:pic>
        <p:nvPicPr>
          <p:cNvPr id="8" name="Content Placeholder 7" descr="USAH002-H.gif"/>
          <p:cNvPicPr>
            <a:picLocks noGrp="1" noChangeAspect="1"/>
          </p:cNvPicPr>
          <p:nvPr>
            <p:ph idx="1"/>
          </p:nvPr>
        </p:nvPicPr>
        <p:blipFill>
          <a:blip r:embed="rId2" cstate="print"/>
          <a:stretch>
            <a:fillRect/>
          </a:stretch>
        </p:blipFill>
        <p:spPr>
          <a:xfrm>
            <a:off x="2514600" y="0"/>
            <a:ext cx="6096000" cy="677333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 #2</a:t>
            </a:r>
            <a:endParaRPr lang="en-US" dirty="0"/>
          </a:p>
        </p:txBody>
      </p:sp>
      <p:pic>
        <p:nvPicPr>
          <p:cNvPr id="4" name="Content Placeholder 3" descr="FederalLandsandReservations3.gif"/>
          <p:cNvPicPr>
            <a:picLocks noGrp="1" noChangeAspect="1"/>
          </p:cNvPicPr>
          <p:nvPr>
            <p:ph idx="1"/>
          </p:nvPr>
        </p:nvPicPr>
        <p:blipFill>
          <a:blip r:embed="rId2" cstate="print"/>
          <a:stretch>
            <a:fillRect/>
          </a:stretch>
        </p:blipFill>
        <p:spPr>
          <a:xfrm>
            <a:off x="990600" y="1219200"/>
            <a:ext cx="7081351" cy="54102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609600"/>
            <a:ext cx="7772400" cy="1470025"/>
          </a:xfrm>
        </p:spPr>
        <p:txBody>
          <a:bodyPr/>
          <a:lstStyle/>
          <a:p>
            <a:pPr eaLnBrk="1" hangingPunct="1">
              <a:defRPr/>
            </a:pPr>
            <a:r>
              <a:rPr lang="en-US" b="1" smtClean="0">
                <a:solidFill>
                  <a:schemeClr val="tx1"/>
                </a:solidFill>
              </a:rPr>
              <a:t>Now It’s Your </a:t>
            </a:r>
            <a:r>
              <a:rPr lang="en-US" b="1" smtClean="0">
                <a:solidFill>
                  <a:schemeClr val="tx1"/>
                </a:solidFill>
                <a:effectLst>
                  <a:outerShdw blurRad="38100" dist="38100" dir="2700000" algn="tl">
                    <a:srgbClr val="C0C0C0"/>
                  </a:outerShdw>
                </a:effectLst>
              </a:rPr>
              <a:t>Turn</a:t>
            </a:r>
            <a:r>
              <a:rPr lang="en-US" b="1" smtClean="0">
                <a:solidFill>
                  <a:schemeClr val="tx1"/>
                </a:solidFill>
              </a:rPr>
              <a:t>!</a:t>
            </a:r>
          </a:p>
        </p:txBody>
      </p:sp>
      <p:sp>
        <p:nvSpPr>
          <p:cNvPr id="3075" name="Rectangle 3"/>
          <p:cNvSpPr>
            <a:spLocks noGrp="1" noChangeArrowheads="1"/>
          </p:cNvSpPr>
          <p:nvPr>
            <p:ph type="subTitle" idx="1"/>
          </p:nvPr>
        </p:nvSpPr>
        <p:spPr>
          <a:xfrm>
            <a:off x="2362200" y="2057400"/>
            <a:ext cx="6400800" cy="1752600"/>
          </a:xfrm>
        </p:spPr>
        <p:txBody>
          <a:bodyPr/>
          <a:lstStyle/>
          <a:p>
            <a:pPr eaLnBrk="1" hangingPunct="1">
              <a:defRPr/>
            </a:pPr>
            <a:r>
              <a:rPr lang="en-US" i="1" dirty="0" smtClean="0">
                <a:solidFill>
                  <a:schemeClr val="tx1"/>
                </a:solidFill>
                <a:effectLst>
                  <a:outerShdw blurRad="38100" dist="38100" dir="2700000" algn="tl">
                    <a:srgbClr val="C0C0C0"/>
                  </a:outerShdw>
                </a:effectLst>
              </a:rPr>
              <a:t>Click on the links below to navigate your way through your project.</a:t>
            </a:r>
            <a:r>
              <a:rPr lang="en-US" dirty="0" smtClean="0"/>
              <a:t> </a:t>
            </a:r>
          </a:p>
        </p:txBody>
      </p:sp>
      <p:sp>
        <p:nvSpPr>
          <p:cNvPr id="5124" name="AutoShape 4">
            <a:hlinkClick r:id="rId2" action="ppaction://hlinksldjump"/>
          </p:cNvPr>
          <p:cNvSpPr>
            <a:spLocks noChangeArrowheads="1"/>
          </p:cNvSpPr>
          <p:nvPr/>
        </p:nvSpPr>
        <p:spPr bwMode="auto">
          <a:xfrm>
            <a:off x="228600" y="4114800"/>
            <a:ext cx="1676400" cy="838200"/>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en-US"/>
          </a:p>
        </p:txBody>
      </p:sp>
      <p:sp>
        <p:nvSpPr>
          <p:cNvPr id="5125" name="AutoShape 5">
            <a:hlinkClick r:id="rId3" action="ppaction://hlinksldjump"/>
          </p:cNvPr>
          <p:cNvSpPr>
            <a:spLocks noChangeArrowheads="1"/>
          </p:cNvSpPr>
          <p:nvPr/>
        </p:nvSpPr>
        <p:spPr bwMode="auto">
          <a:xfrm>
            <a:off x="3124200" y="4038600"/>
            <a:ext cx="1676400" cy="838200"/>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en-US"/>
          </a:p>
        </p:txBody>
      </p:sp>
      <p:sp>
        <p:nvSpPr>
          <p:cNvPr id="5126" name="AutoShape 6">
            <a:hlinkClick r:id="rId4" action="ppaction://hlinksldjump"/>
          </p:cNvPr>
          <p:cNvSpPr>
            <a:spLocks noChangeArrowheads="1"/>
          </p:cNvSpPr>
          <p:nvPr/>
        </p:nvSpPr>
        <p:spPr bwMode="auto">
          <a:xfrm>
            <a:off x="6096000" y="4038600"/>
            <a:ext cx="1676400" cy="838200"/>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en-US"/>
          </a:p>
        </p:txBody>
      </p:sp>
      <p:sp>
        <p:nvSpPr>
          <p:cNvPr id="5127" name="AutoShape 7">
            <a:hlinkClick r:id="rId5" action="ppaction://hlinksldjump"/>
          </p:cNvPr>
          <p:cNvSpPr>
            <a:spLocks noChangeArrowheads="1"/>
          </p:cNvSpPr>
          <p:nvPr/>
        </p:nvSpPr>
        <p:spPr bwMode="auto">
          <a:xfrm>
            <a:off x="1600200" y="5029200"/>
            <a:ext cx="1676400" cy="838200"/>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en-US"/>
          </a:p>
        </p:txBody>
      </p:sp>
      <p:sp>
        <p:nvSpPr>
          <p:cNvPr id="5128" name="AutoShape 8">
            <a:hlinkClick r:id="rId4" action="ppaction://hlinksldjump"/>
          </p:cNvPr>
          <p:cNvSpPr>
            <a:spLocks noChangeArrowheads="1"/>
          </p:cNvSpPr>
          <p:nvPr/>
        </p:nvSpPr>
        <p:spPr bwMode="auto">
          <a:xfrm>
            <a:off x="7239000" y="5029200"/>
            <a:ext cx="1676400" cy="838200"/>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en-US"/>
          </a:p>
        </p:txBody>
      </p:sp>
      <p:sp>
        <p:nvSpPr>
          <p:cNvPr id="5129" name="Text Box 9"/>
          <p:cNvSpPr txBox="1">
            <a:spLocks noChangeArrowheads="1"/>
          </p:cNvSpPr>
          <p:nvPr/>
        </p:nvSpPr>
        <p:spPr bwMode="auto">
          <a:xfrm>
            <a:off x="381000" y="4343400"/>
            <a:ext cx="1219200" cy="366713"/>
          </a:xfrm>
          <a:prstGeom prst="rect">
            <a:avLst/>
          </a:prstGeom>
          <a:noFill/>
          <a:ln w="9525">
            <a:noFill/>
            <a:miter lim="800000"/>
            <a:headEnd/>
            <a:tailEnd/>
          </a:ln>
        </p:spPr>
        <p:txBody>
          <a:bodyPr>
            <a:spAutoFit/>
          </a:bodyPr>
          <a:lstStyle/>
          <a:p>
            <a:pPr algn="ctr">
              <a:spcBef>
                <a:spcPct val="50000"/>
              </a:spcBef>
            </a:pPr>
            <a:r>
              <a:rPr lang="en-US" dirty="0">
                <a:latin typeface="Arial" charset="0"/>
                <a:hlinkClick r:id="rId2" action="ppaction://hlinksldjump"/>
              </a:rPr>
              <a:t>TASK</a:t>
            </a:r>
            <a:endParaRPr lang="en-US" dirty="0">
              <a:latin typeface="Arial" charset="0"/>
            </a:endParaRPr>
          </a:p>
        </p:txBody>
      </p:sp>
      <p:sp>
        <p:nvSpPr>
          <p:cNvPr id="5130" name="Text Box 10"/>
          <p:cNvSpPr txBox="1">
            <a:spLocks noChangeArrowheads="1"/>
          </p:cNvSpPr>
          <p:nvPr/>
        </p:nvSpPr>
        <p:spPr bwMode="auto">
          <a:xfrm>
            <a:off x="3352800" y="4343400"/>
            <a:ext cx="1295400" cy="276999"/>
          </a:xfrm>
          <a:prstGeom prst="rect">
            <a:avLst/>
          </a:prstGeom>
          <a:noFill/>
          <a:ln w="9525">
            <a:noFill/>
            <a:miter lim="800000"/>
            <a:headEnd/>
            <a:tailEnd/>
          </a:ln>
        </p:spPr>
        <p:txBody>
          <a:bodyPr>
            <a:spAutoFit/>
          </a:bodyPr>
          <a:lstStyle/>
          <a:p>
            <a:pPr>
              <a:spcBef>
                <a:spcPct val="50000"/>
              </a:spcBef>
            </a:pPr>
            <a:r>
              <a:rPr lang="en-US" sz="1200" dirty="0" smtClean="0">
                <a:latin typeface="Arial" charset="0"/>
                <a:hlinkClick r:id="rId3" action="ppaction://hlinksldjump"/>
              </a:rPr>
              <a:t>PRODUCTS</a:t>
            </a:r>
            <a:endParaRPr lang="en-US" sz="1200" dirty="0">
              <a:latin typeface="Arial" charset="0"/>
            </a:endParaRPr>
          </a:p>
        </p:txBody>
      </p:sp>
      <p:sp>
        <p:nvSpPr>
          <p:cNvPr id="5131" name="Text Box 11"/>
          <p:cNvSpPr txBox="1">
            <a:spLocks noChangeArrowheads="1"/>
          </p:cNvSpPr>
          <p:nvPr/>
        </p:nvSpPr>
        <p:spPr bwMode="auto">
          <a:xfrm>
            <a:off x="6324600" y="4267200"/>
            <a:ext cx="1371600" cy="457200"/>
          </a:xfrm>
          <a:prstGeom prst="rect">
            <a:avLst/>
          </a:prstGeom>
          <a:noFill/>
          <a:ln w="9525">
            <a:noFill/>
            <a:miter lim="800000"/>
            <a:headEnd/>
            <a:tailEnd/>
          </a:ln>
        </p:spPr>
        <p:txBody>
          <a:bodyPr>
            <a:spAutoFit/>
          </a:bodyPr>
          <a:lstStyle/>
          <a:p>
            <a:pPr>
              <a:spcBef>
                <a:spcPct val="50000"/>
              </a:spcBef>
            </a:pPr>
            <a:r>
              <a:rPr lang="en-US" sz="1200" b="1" dirty="0">
                <a:latin typeface="Arial" charset="0"/>
                <a:hlinkClick r:id="rId6" action="ppaction://hlinksldjump"/>
              </a:rPr>
              <a:t>STEPS TO FOLLOW</a:t>
            </a:r>
            <a:endParaRPr lang="en-US" sz="1200" b="1" dirty="0">
              <a:latin typeface="Arial" charset="0"/>
            </a:endParaRPr>
          </a:p>
        </p:txBody>
      </p:sp>
      <p:sp>
        <p:nvSpPr>
          <p:cNvPr id="5132" name="Text Box 12"/>
          <p:cNvSpPr txBox="1">
            <a:spLocks noChangeArrowheads="1"/>
          </p:cNvSpPr>
          <p:nvPr/>
        </p:nvSpPr>
        <p:spPr bwMode="auto">
          <a:xfrm>
            <a:off x="2209800" y="5715000"/>
            <a:ext cx="1143000" cy="366713"/>
          </a:xfrm>
          <a:prstGeom prst="rect">
            <a:avLst/>
          </a:prstGeom>
          <a:noFill/>
          <a:ln w="9525">
            <a:noFill/>
            <a:miter lim="800000"/>
            <a:headEnd/>
            <a:tailEnd/>
          </a:ln>
        </p:spPr>
        <p:txBody>
          <a:bodyPr>
            <a:spAutoFit/>
          </a:bodyPr>
          <a:lstStyle/>
          <a:p>
            <a:pPr>
              <a:spcBef>
                <a:spcPct val="50000"/>
              </a:spcBef>
            </a:pPr>
            <a:endParaRPr lang="en-US" u="sng">
              <a:latin typeface="Arial" charset="0"/>
            </a:endParaRPr>
          </a:p>
        </p:txBody>
      </p:sp>
      <p:sp>
        <p:nvSpPr>
          <p:cNvPr id="5133" name="Text Box 13"/>
          <p:cNvSpPr txBox="1">
            <a:spLocks noChangeArrowheads="1"/>
          </p:cNvSpPr>
          <p:nvPr/>
        </p:nvSpPr>
        <p:spPr bwMode="auto">
          <a:xfrm>
            <a:off x="1752600" y="5257800"/>
            <a:ext cx="1371600" cy="304800"/>
          </a:xfrm>
          <a:prstGeom prst="rect">
            <a:avLst/>
          </a:prstGeom>
          <a:noFill/>
          <a:ln w="9525">
            <a:noFill/>
            <a:miter lim="800000"/>
            <a:headEnd/>
            <a:tailEnd/>
          </a:ln>
        </p:spPr>
        <p:txBody>
          <a:bodyPr>
            <a:spAutoFit/>
          </a:bodyPr>
          <a:lstStyle/>
          <a:p>
            <a:pPr>
              <a:spcBef>
                <a:spcPct val="50000"/>
              </a:spcBef>
            </a:pPr>
            <a:r>
              <a:rPr lang="en-US" sz="1400" dirty="0" smtClean="0">
                <a:latin typeface="Arial" charset="0"/>
                <a:hlinkClick r:id="rId5" action="ppaction://hlinksldjump"/>
              </a:rPr>
              <a:t>OBJECTIVES</a:t>
            </a:r>
            <a:endParaRPr lang="en-US" sz="1400" dirty="0">
              <a:latin typeface="Arial" charset="0"/>
            </a:endParaRPr>
          </a:p>
        </p:txBody>
      </p:sp>
      <p:sp>
        <p:nvSpPr>
          <p:cNvPr id="5134" name="Text Box 14"/>
          <p:cNvSpPr txBox="1">
            <a:spLocks noChangeArrowheads="1"/>
          </p:cNvSpPr>
          <p:nvPr/>
        </p:nvSpPr>
        <p:spPr bwMode="auto">
          <a:xfrm>
            <a:off x="7467600" y="5257800"/>
            <a:ext cx="1219200" cy="523220"/>
          </a:xfrm>
          <a:prstGeom prst="rect">
            <a:avLst/>
          </a:prstGeom>
          <a:noFill/>
          <a:ln w="9525">
            <a:noFill/>
            <a:miter lim="800000"/>
            <a:headEnd/>
            <a:tailEnd/>
          </a:ln>
        </p:spPr>
        <p:txBody>
          <a:bodyPr>
            <a:spAutoFit/>
          </a:bodyPr>
          <a:lstStyle/>
          <a:p>
            <a:pPr>
              <a:spcBef>
                <a:spcPct val="50000"/>
              </a:spcBef>
            </a:pPr>
            <a:r>
              <a:rPr lang="en-US" sz="1400" dirty="0" smtClean="0">
                <a:latin typeface="Arial" charset="0"/>
                <a:hlinkClick r:id="rId7" action="ppaction://hlinksldjump"/>
              </a:rPr>
              <a:t>Audio/Video Sources </a:t>
            </a:r>
            <a:endParaRPr lang="en-US" sz="1400" dirty="0">
              <a:latin typeface="Arial" charset="0"/>
            </a:endParaRPr>
          </a:p>
        </p:txBody>
      </p:sp>
      <p:sp>
        <p:nvSpPr>
          <p:cNvPr id="5135" name="AutoShape 15">
            <a:hlinkClick r:id="rId4" action="ppaction://hlinksldjump"/>
          </p:cNvPr>
          <p:cNvSpPr>
            <a:spLocks noChangeArrowheads="1"/>
          </p:cNvSpPr>
          <p:nvPr/>
        </p:nvSpPr>
        <p:spPr bwMode="auto">
          <a:xfrm>
            <a:off x="4648200" y="5105400"/>
            <a:ext cx="1676400" cy="838200"/>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en-US"/>
          </a:p>
        </p:txBody>
      </p:sp>
      <p:sp>
        <p:nvSpPr>
          <p:cNvPr id="5136" name="Text Box 16"/>
          <p:cNvSpPr txBox="1">
            <a:spLocks noChangeArrowheads="1"/>
          </p:cNvSpPr>
          <p:nvPr/>
        </p:nvSpPr>
        <p:spPr bwMode="auto">
          <a:xfrm>
            <a:off x="4800600" y="5257800"/>
            <a:ext cx="1295400" cy="584775"/>
          </a:xfrm>
          <a:prstGeom prst="rect">
            <a:avLst/>
          </a:prstGeom>
          <a:noFill/>
          <a:ln w="12700" cap="sq">
            <a:noFill/>
            <a:miter lim="800000"/>
            <a:headEnd type="none" w="sm" len="sm"/>
            <a:tailEnd type="none" w="sm" len="sm"/>
          </a:ln>
        </p:spPr>
        <p:txBody>
          <a:bodyPr>
            <a:spAutoFit/>
          </a:bodyPr>
          <a:lstStyle/>
          <a:p>
            <a:pPr>
              <a:spcBef>
                <a:spcPct val="50000"/>
              </a:spcBef>
            </a:pPr>
            <a:r>
              <a:rPr lang="en-US" sz="1600" dirty="0" smtClean="0">
                <a:hlinkClick r:id="rId4" action="ppaction://hlinksldjump"/>
              </a:rPr>
              <a:t>Print Sources </a:t>
            </a: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Your Task</a:t>
            </a:r>
          </a:p>
        </p:txBody>
      </p:sp>
      <p:sp>
        <p:nvSpPr>
          <p:cNvPr id="6147" name="Rectangle 3"/>
          <p:cNvSpPr>
            <a:spLocks noGrp="1" noChangeArrowheads="1"/>
          </p:cNvSpPr>
          <p:nvPr>
            <p:ph idx="1"/>
          </p:nvPr>
        </p:nvSpPr>
        <p:spPr/>
        <p:txBody>
          <a:bodyPr>
            <a:normAutofit fontScale="62500" lnSpcReduction="20000"/>
          </a:bodyPr>
          <a:lstStyle/>
          <a:p>
            <a:pPr eaLnBrk="1" hangingPunct="1"/>
            <a:r>
              <a:rPr lang="en-US" dirty="0" smtClean="0"/>
              <a:t>Your task is to investigate the Carlisle Indian Industrial School and its impact on Native American Culture. </a:t>
            </a:r>
          </a:p>
          <a:p>
            <a:pPr eaLnBrk="1" hangingPunct="1"/>
            <a:r>
              <a:rPr lang="en-US" dirty="0" smtClean="0"/>
              <a:t>Your research will focus on primary sources. As a group, you must analyze the following: </a:t>
            </a:r>
          </a:p>
          <a:p>
            <a:pPr lvl="1"/>
            <a:r>
              <a:rPr lang="en-US" dirty="0" smtClean="0"/>
              <a:t>2 photographs </a:t>
            </a:r>
            <a:r>
              <a:rPr lang="en-US" dirty="0" smtClean="0"/>
              <a:t>using the </a:t>
            </a:r>
            <a:r>
              <a:rPr lang="en-US" dirty="0" smtClean="0">
                <a:hlinkClick r:id="rId2"/>
              </a:rPr>
              <a:t>NARA Photograph Analysis Sheet </a:t>
            </a:r>
            <a:endParaRPr lang="en-US" dirty="0" smtClean="0"/>
          </a:p>
          <a:p>
            <a:pPr lvl="1"/>
            <a:r>
              <a:rPr lang="en-US" dirty="0" smtClean="0"/>
              <a:t>2 print resources </a:t>
            </a:r>
            <a:r>
              <a:rPr lang="en-US" dirty="0" smtClean="0"/>
              <a:t>using the </a:t>
            </a:r>
            <a:r>
              <a:rPr lang="en-US" dirty="0" smtClean="0">
                <a:hlinkClick r:id="rId3"/>
              </a:rPr>
              <a:t>SEA Method </a:t>
            </a:r>
            <a:endParaRPr lang="en-US" dirty="0" smtClean="0"/>
          </a:p>
          <a:p>
            <a:pPr lvl="1"/>
            <a:r>
              <a:rPr lang="en-US" dirty="0" smtClean="0"/>
              <a:t>1 song </a:t>
            </a:r>
            <a:r>
              <a:rPr lang="en-US" dirty="0" smtClean="0"/>
              <a:t>using the </a:t>
            </a:r>
            <a:r>
              <a:rPr lang="en-US" dirty="0" smtClean="0">
                <a:hlinkClick r:id="rId4"/>
              </a:rPr>
              <a:t>NARA Sheet </a:t>
            </a:r>
            <a:endParaRPr lang="en-US" dirty="0" smtClean="0"/>
          </a:p>
          <a:p>
            <a:pPr lvl="1"/>
            <a:r>
              <a:rPr lang="en-US" dirty="0" smtClean="0"/>
              <a:t>1 video </a:t>
            </a:r>
            <a:r>
              <a:rPr lang="en-US" dirty="0" smtClean="0"/>
              <a:t>using the </a:t>
            </a:r>
            <a:r>
              <a:rPr lang="en-US" dirty="0" smtClean="0">
                <a:hlinkClick r:id="rId5"/>
              </a:rPr>
              <a:t>NARA Sheet </a:t>
            </a:r>
            <a:endParaRPr lang="en-US" dirty="0" smtClean="0"/>
          </a:p>
          <a:p>
            <a:r>
              <a:rPr lang="en-US" dirty="0" smtClean="0"/>
              <a:t>Your final project will be to complete a digital story using Microsoft Power Point or Photo Story that does the following: </a:t>
            </a:r>
          </a:p>
          <a:p>
            <a:pPr lvl="1"/>
            <a:r>
              <a:rPr lang="en-US" dirty="0" smtClean="0"/>
              <a:t>Retells the story of Carlisle Indian Industrial.</a:t>
            </a:r>
          </a:p>
          <a:p>
            <a:pPr lvl="1"/>
            <a:r>
              <a:rPr lang="en-US" dirty="0" smtClean="0"/>
              <a:t>Contrast and Compare Indian Schools to current educational practices</a:t>
            </a:r>
          </a:p>
          <a:p>
            <a:pPr lvl="1"/>
            <a:r>
              <a:rPr lang="en-US" dirty="0" smtClean="0"/>
              <a:t>Analyzes &amp; evaluates the goals and methods of the school.</a:t>
            </a:r>
          </a:p>
          <a:p>
            <a:pPr lvl="1"/>
            <a:r>
              <a:rPr lang="en-US" dirty="0" smtClean="0"/>
              <a:t>Relates one of the major themes of the year to the school </a:t>
            </a:r>
          </a:p>
          <a:p>
            <a:pPr lvl="2"/>
            <a:r>
              <a:rPr lang="en-US" dirty="0" smtClean="0"/>
              <a:t>Conflict &amp; Compromise in American History </a:t>
            </a:r>
          </a:p>
          <a:p>
            <a:pPr lvl="2"/>
            <a:r>
              <a:rPr lang="en-US" dirty="0" smtClean="0"/>
              <a:t>Continuity &amp; Change in American History </a:t>
            </a:r>
          </a:p>
        </p:txBody>
      </p:sp>
      <p:pic>
        <p:nvPicPr>
          <p:cNvPr id="6148" name="Picture 6" descr="j0185604">
            <a:hlinkClick r:id="rId6" action="ppaction://hlinksldjump"/>
          </p:cNvPr>
          <p:cNvPicPr>
            <a:picLocks noChangeAspect="1" noChangeArrowheads="1"/>
          </p:cNvPicPr>
          <p:nvPr/>
        </p:nvPicPr>
        <p:blipFill>
          <a:blip r:embed="rId7" cstate="print"/>
          <a:srcRect/>
          <a:stretch>
            <a:fillRect/>
          </a:stretch>
        </p:blipFill>
        <p:spPr bwMode="auto">
          <a:xfrm>
            <a:off x="7391400" y="5715000"/>
            <a:ext cx="922338" cy="923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Objectives</a:t>
            </a:r>
          </a:p>
        </p:txBody>
      </p:sp>
      <p:sp>
        <p:nvSpPr>
          <p:cNvPr id="7171" name="Rectangle 3"/>
          <p:cNvSpPr>
            <a:spLocks noGrp="1" noChangeArrowheads="1"/>
          </p:cNvSpPr>
          <p:nvPr>
            <p:ph idx="1"/>
          </p:nvPr>
        </p:nvSpPr>
        <p:spPr/>
        <p:txBody>
          <a:bodyPr>
            <a:normAutofit fontScale="77500" lnSpcReduction="20000"/>
          </a:bodyPr>
          <a:lstStyle/>
          <a:p>
            <a:pPr eaLnBrk="1" hangingPunct="1"/>
            <a:r>
              <a:rPr lang="en-US" dirty="0" smtClean="0"/>
              <a:t>You will identify and evaluate the objectives of the Carlisle Indian Industrial School and Indian Boarding Schools like it. </a:t>
            </a:r>
          </a:p>
          <a:p>
            <a:pPr eaLnBrk="1" hangingPunct="1"/>
            <a:r>
              <a:rPr lang="en-US" dirty="0" smtClean="0"/>
              <a:t>Analyze the impact of Indian Boarding Schools on Native American culture. </a:t>
            </a:r>
            <a:endParaRPr lang="en-US" dirty="0" smtClean="0"/>
          </a:p>
          <a:p>
            <a:pPr eaLnBrk="1" hangingPunct="1"/>
            <a:r>
              <a:rPr lang="en-US" dirty="0" smtClean="0"/>
              <a:t>Things to Remember:</a:t>
            </a:r>
          </a:p>
          <a:p>
            <a:pPr lvl="1"/>
            <a:r>
              <a:rPr lang="en-US" dirty="0" smtClean="0"/>
              <a:t>Your final product should tell the story of the Carlisle Indian School</a:t>
            </a:r>
          </a:p>
          <a:p>
            <a:pPr lvl="1"/>
            <a:r>
              <a:rPr lang="en-US" dirty="0" smtClean="0"/>
              <a:t>Your final product should also place the Indian School within the larger context of the “clash of cultures” in American in the late 19</a:t>
            </a:r>
            <a:r>
              <a:rPr lang="en-US" baseline="30000" dirty="0" smtClean="0"/>
              <a:t>th</a:t>
            </a:r>
            <a:r>
              <a:rPr lang="en-US" dirty="0" smtClean="0"/>
              <a:t> century. </a:t>
            </a:r>
          </a:p>
          <a:p>
            <a:pPr lvl="1"/>
            <a:r>
              <a:rPr lang="en-US" dirty="0" smtClean="0"/>
              <a:t>Think about how this fits with the themes of continuity/change and conflict/compromise in American History. </a:t>
            </a:r>
            <a:endParaRPr lang="en-US" dirty="0" smtClean="0"/>
          </a:p>
          <a:p>
            <a:pPr eaLnBrk="1" hangingPunct="1">
              <a:buNone/>
            </a:pPr>
            <a:endParaRPr lang="en-US" dirty="0" smtClean="0"/>
          </a:p>
          <a:p>
            <a:pPr eaLnBrk="1" hangingPunct="1"/>
            <a:endParaRPr lang="en-US" dirty="0" smtClean="0"/>
          </a:p>
        </p:txBody>
      </p:sp>
      <p:pic>
        <p:nvPicPr>
          <p:cNvPr id="7172" name="Picture 5" descr="j0185604">
            <a:hlinkClick r:id="rId2" action="ppaction://hlinksldjump"/>
          </p:cNvPr>
          <p:cNvPicPr>
            <a:picLocks noChangeAspect="1" noChangeArrowheads="1"/>
          </p:cNvPicPr>
          <p:nvPr/>
        </p:nvPicPr>
        <p:blipFill>
          <a:blip r:embed="rId3" cstate="print"/>
          <a:srcRect/>
          <a:stretch>
            <a:fillRect/>
          </a:stretch>
        </p:blipFill>
        <p:spPr bwMode="auto">
          <a:xfrm>
            <a:off x="7391400" y="5715000"/>
            <a:ext cx="922338" cy="923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Products</a:t>
            </a:r>
          </a:p>
        </p:txBody>
      </p:sp>
      <p:sp>
        <p:nvSpPr>
          <p:cNvPr id="8195" name="Rectangle 3"/>
          <p:cNvSpPr>
            <a:spLocks noGrp="1" noChangeArrowheads="1"/>
          </p:cNvSpPr>
          <p:nvPr>
            <p:ph idx="1"/>
          </p:nvPr>
        </p:nvSpPr>
        <p:spPr/>
        <p:txBody>
          <a:bodyPr/>
          <a:lstStyle/>
          <a:p>
            <a:pPr marL="609600" indent="-609600" eaLnBrk="1" hangingPunct="1">
              <a:buFontTx/>
              <a:buNone/>
            </a:pPr>
            <a:r>
              <a:rPr lang="en-US" sz="2800" dirty="0" smtClean="0"/>
              <a:t>	Your group will need to turn in a scrap book that includes the following pieces.  </a:t>
            </a:r>
          </a:p>
          <a:p>
            <a:pPr marL="609600" indent="-609600" eaLnBrk="1" hangingPunct="1">
              <a:buFontTx/>
              <a:buNone/>
            </a:pPr>
            <a:endParaRPr lang="en-US" sz="2800" dirty="0" smtClean="0"/>
          </a:p>
        </p:txBody>
      </p:sp>
      <p:pic>
        <p:nvPicPr>
          <p:cNvPr id="8197" name="Picture 10" descr="j0185604">
            <a:hlinkClick r:id="rId2" action="ppaction://hlinksldjump"/>
          </p:cNvPr>
          <p:cNvPicPr>
            <a:picLocks noChangeAspect="1" noChangeArrowheads="1"/>
          </p:cNvPicPr>
          <p:nvPr/>
        </p:nvPicPr>
        <p:blipFill>
          <a:blip r:embed="rId3" cstate="print"/>
          <a:srcRect/>
          <a:stretch>
            <a:fillRect/>
          </a:stretch>
        </p:blipFill>
        <p:spPr bwMode="auto">
          <a:xfrm>
            <a:off x="8077200" y="5934075"/>
            <a:ext cx="922338" cy="923925"/>
          </a:xfrm>
          <a:prstGeom prst="rect">
            <a:avLst/>
          </a:prstGeom>
          <a:noFill/>
          <a:ln w="9525">
            <a:noFill/>
            <a:miter lim="800000"/>
            <a:headEnd/>
            <a:tailEnd/>
          </a:ln>
        </p:spPr>
      </p:pic>
      <p:sp>
        <p:nvSpPr>
          <p:cNvPr id="9" name="TextBox 8"/>
          <p:cNvSpPr txBox="1"/>
          <p:nvPr/>
        </p:nvSpPr>
        <p:spPr>
          <a:xfrm>
            <a:off x="762000" y="2819400"/>
            <a:ext cx="7543800" cy="3416320"/>
          </a:xfrm>
          <a:prstGeom prst="rect">
            <a:avLst/>
          </a:prstGeom>
          <a:noFill/>
        </p:spPr>
        <p:txBody>
          <a:bodyPr wrap="square" rtlCol="0">
            <a:spAutoFit/>
          </a:bodyPr>
          <a:lstStyle/>
          <a:p>
            <a:pPr marL="342900" indent="-342900">
              <a:buAutoNum type="arabicPeriod"/>
            </a:pPr>
            <a:r>
              <a:rPr lang="en-US" dirty="0" smtClean="0"/>
              <a:t>Group Planning Worksheet </a:t>
            </a:r>
          </a:p>
          <a:p>
            <a:pPr marL="342900" indent="-342900">
              <a:buAutoNum type="arabicPeriod"/>
            </a:pPr>
            <a:r>
              <a:rPr lang="en-US" dirty="0" smtClean="0"/>
              <a:t>Venn Diagram from the Map Activity </a:t>
            </a:r>
          </a:p>
          <a:p>
            <a:pPr marL="342900" indent="-342900">
              <a:buAutoNum type="arabicPeriod"/>
            </a:pPr>
            <a:r>
              <a:rPr lang="en-US" dirty="0" smtClean="0"/>
              <a:t>NARA Analysis Worksheets:</a:t>
            </a:r>
          </a:p>
          <a:p>
            <a:pPr marL="800100" lvl="1" indent="-342900">
              <a:buFont typeface="Arial" pitchFamily="34" charset="0"/>
              <a:buChar char="•"/>
            </a:pPr>
            <a:r>
              <a:rPr lang="en-US" dirty="0" smtClean="0"/>
              <a:t>2 Photo Analysis Sheets</a:t>
            </a:r>
          </a:p>
          <a:p>
            <a:pPr marL="800100" lvl="1" indent="-342900">
              <a:buFont typeface="Arial" pitchFamily="34" charset="0"/>
              <a:buChar char="•"/>
            </a:pPr>
            <a:r>
              <a:rPr lang="en-US" dirty="0" smtClean="0"/>
              <a:t>A SEA Worksheet for two of the Written Resources</a:t>
            </a:r>
          </a:p>
          <a:p>
            <a:pPr marL="800100" lvl="1" indent="-342900">
              <a:buFont typeface="Arial" pitchFamily="34" charset="0"/>
              <a:buChar char="•"/>
            </a:pPr>
            <a:r>
              <a:rPr lang="en-US" dirty="0" smtClean="0"/>
              <a:t>1 Video Analysis Worksheet</a:t>
            </a:r>
          </a:p>
          <a:p>
            <a:pPr marL="800100" lvl="1" indent="-342900">
              <a:buFont typeface="Arial" pitchFamily="34" charset="0"/>
              <a:buChar char="•"/>
            </a:pPr>
            <a:r>
              <a:rPr lang="en-US" dirty="0" smtClean="0"/>
              <a:t>1 Song Analysis Worksheet </a:t>
            </a:r>
          </a:p>
          <a:p>
            <a:pPr marL="342900" indent="-342900">
              <a:buFont typeface="+mj-lt"/>
              <a:buAutoNum type="arabicPeriod"/>
            </a:pPr>
            <a:r>
              <a:rPr lang="en-US" dirty="0" smtClean="0"/>
              <a:t>Additional Research Note Cards </a:t>
            </a:r>
          </a:p>
          <a:p>
            <a:pPr marL="342900" indent="-342900">
              <a:buFont typeface="+mj-lt"/>
              <a:buAutoNum type="arabicPeriod"/>
            </a:pPr>
            <a:r>
              <a:rPr lang="en-US" dirty="0" smtClean="0"/>
              <a:t>Story Board for your Digital Story </a:t>
            </a:r>
            <a:r>
              <a:rPr lang="en-US" dirty="0" smtClean="0"/>
              <a:t>book</a:t>
            </a:r>
          </a:p>
          <a:p>
            <a:pPr marL="342900" indent="-342900">
              <a:buFont typeface="+mj-lt"/>
              <a:buAutoNum type="arabicPeriod"/>
            </a:pPr>
            <a:r>
              <a:rPr lang="en-US" dirty="0" smtClean="0"/>
              <a:t>Project Evaluation Journal </a:t>
            </a:r>
            <a:r>
              <a:rPr lang="en-US" dirty="0" smtClean="0"/>
              <a:t> </a:t>
            </a:r>
            <a:endParaRPr lang="en-US" dirty="0" smtClean="0"/>
          </a:p>
          <a:p>
            <a:pPr marL="342900" indent="-342900"/>
            <a:endParaRPr lang="en-US" dirty="0" smtClean="0"/>
          </a:p>
          <a:p>
            <a:pPr marL="800100" lvl="1" indent="-342900">
              <a:buFont typeface="Arial" pitchFamily="34" charset="0"/>
              <a:buChar char="•"/>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673</TotalTime>
  <Words>812</Words>
  <Application>Microsoft Office PowerPoint</Application>
  <PresentationFormat>On-screen Show (4:3)</PresentationFormat>
  <Paragraphs>105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Trek</vt:lpstr>
      <vt:lpstr>Web Quest: Carlisle Indian Industrial School</vt:lpstr>
      <vt:lpstr>Setting the Scene </vt:lpstr>
      <vt:lpstr>Before you Begin…</vt:lpstr>
      <vt:lpstr>Map #1: </vt:lpstr>
      <vt:lpstr>Map #2</vt:lpstr>
      <vt:lpstr>Now It’s Your Turn!</vt:lpstr>
      <vt:lpstr>Your Task</vt:lpstr>
      <vt:lpstr>Objectives</vt:lpstr>
      <vt:lpstr>Products</vt:lpstr>
      <vt:lpstr>Print sources </vt:lpstr>
      <vt:lpstr>Audio and Video Sources </vt:lpstr>
      <vt:lpstr>Process </vt:lpstr>
      <vt:lpstr>Conclusions </vt:lpstr>
      <vt:lpstr>Sources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Nooses and the First Amendment </dc:title>
  <dc:creator>mbrilla</dc:creator>
  <cp:lastModifiedBy>mbrilla</cp:lastModifiedBy>
  <cp:revision>24</cp:revision>
  <dcterms:created xsi:type="dcterms:W3CDTF">2007-11-10T13:29:38Z</dcterms:created>
  <dcterms:modified xsi:type="dcterms:W3CDTF">2010-11-08T20:02:37Z</dcterms:modified>
</cp:coreProperties>
</file>